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9" r:id="rId3"/>
    <p:sldId id="257" r:id="rId4"/>
    <p:sldId id="270" r:id="rId5"/>
  </p:sldIdLst>
  <p:sldSz cx="9144000" cy="6858000" type="screen4x3"/>
  <p:notesSz cx="6858000" cy="9144000"/>
  <p:defaultTextStyle>
    <a:defPPr>
      <a:defRPr lang="sv-S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Format med tema 1 - dekorfärg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48" autoAdjust="0"/>
    <p:restoredTop sz="99038" autoAdjust="0"/>
  </p:normalViewPr>
  <p:slideViewPr>
    <p:cSldViewPr snapToGrid="0" snapToObjects="1">
      <p:cViewPr>
        <p:scale>
          <a:sx n="85" d="100"/>
          <a:sy n="85" d="100"/>
        </p:scale>
        <p:origin x="1576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79391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0685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501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562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375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50213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7384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35128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2005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182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0475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78685-97AF-A24C-8BA0-13F35216F0F3}" type="datetimeFigureOut">
              <a:rPr lang="sv-SE" smtClean="0"/>
              <a:t>2020-04-19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333C6-EA9B-FF47-ACEC-1C015B6E4A4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14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148627" y="150163"/>
            <a:ext cx="88231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sz="2400" b="1" dirty="0"/>
              <a:t>X 5.1			                          Sannolikhet</a:t>
            </a:r>
          </a:p>
        </p:txBody>
      </p:sp>
      <p:sp>
        <p:nvSpPr>
          <p:cNvPr id="3" name="Rektangel 2"/>
          <p:cNvSpPr/>
          <p:nvPr/>
        </p:nvSpPr>
        <p:spPr>
          <a:xfrm>
            <a:off x="1354010" y="757783"/>
            <a:ext cx="6120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man kastar en sexsidig tärning kan det bli </a:t>
            </a:r>
            <a:r>
              <a:rPr lang="sv-SE" b="1" dirty="0">
                <a:solidFill>
                  <a:srgbClr val="800000"/>
                </a:solidFill>
              </a:rPr>
              <a:t>sex </a:t>
            </a:r>
            <a:r>
              <a:rPr lang="sv-SE" dirty="0"/>
              <a:t>olika </a:t>
            </a:r>
            <a:r>
              <a:rPr lang="sv-SE" b="1" i="1" dirty="0">
                <a:solidFill>
                  <a:srgbClr val="800000"/>
                </a:solidFill>
              </a:rPr>
              <a:t>utfall</a:t>
            </a:r>
            <a:r>
              <a:rPr lang="sv-SE" dirty="0"/>
              <a:t>.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71016" b="54267"/>
          <a:stretch/>
        </p:blipFill>
        <p:spPr>
          <a:xfrm>
            <a:off x="574050" y="1354088"/>
            <a:ext cx="1038026" cy="1039645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34852" r="35298" b="54267"/>
          <a:stretch/>
        </p:blipFill>
        <p:spPr>
          <a:xfrm>
            <a:off x="1942046" y="1357583"/>
            <a:ext cx="1069047" cy="1039645"/>
          </a:xfrm>
          <a:prstGeom prst="rect">
            <a:avLst/>
          </a:prstGeom>
        </p:spPr>
      </p:pic>
      <p:pic>
        <p:nvPicPr>
          <p:cNvPr id="6" name="Bildobjekt 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70315" b="54267"/>
          <a:stretch/>
        </p:blipFill>
        <p:spPr>
          <a:xfrm>
            <a:off x="3322976" y="1361035"/>
            <a:ext cx="1063155" cy="1039645"/>
          </a:xfrm>
          <a:prstGeom prst="rect">
            <a:avLst/>
          </a:prstGeom>
        </p:spPr>
      </p:pic>
      <p:pic>
        <p:nvPicPr>
          <p:cNvPr id="7" name="Bildobjekt 6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t="54779" r="71301" b="1"/>
          <a:stretch/>
        </p:blipFill>
        <p:spPr>
          <a:xfrm>
            <a:off x="4716251" y="1372692"/>
            <a:ext cx="1027832" cy="1027988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34852" t="54421" r="35809"/>
          <a:stretch/>
        </p:blipFill>
        <p:spPr>
          <a:xfrm>
            <a:off x="6050502" y="1357583"/>
            <a:ext cx="1050773" cy="1036150"/>
          </a:xfrm>
          <a:prstGeom prst="rect">
            <a:avLst/>
          </a:prstGeom>
        </p:spPr>
      </p:pic>
      <p:pic>
        <p:nvPicPr>
          <p:cNvPr id="9" name="Bildobjekt 8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71136" t="54115"/>
          <a:stretch/>
        </p:blipFill>
        <p:spPr>
          <a:xfrm>
            <a:off x="7474185" y="1357583"/>
            <a:ext cx="1033718" cy="1043097"/>
          </a:xfrm>
          <a:prstGeom prst="rect">
            <a:avLst/>
          </a:prstGeom>
        </p:spPr>
      </p:pic>
      <p:sp>
        <p:nvSpPr>
          <p:cNvPr id="10" name="Rektangel 9"/>
          <p:cNvSpPr/>
          <p:nvPr/>
        </p:nvSpPr>
        <p:spPr>
          <a:xfrm>
            <a:off x="873151" y="2828836"/>
            <a:ext cx="78016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är </a:t>
            </a:r>
            <a:r>
              <a:rPr lang="sv-SE" b="1" dirty="0">
                <a:solidFill>
                  <a:srgbClr val="800000"/>
                </a:solidFill>
              </a:rPr>
              <a:t>lika stor</a:t>
            </a:r>
            <a:r>
              <a:rPr lang="sv-SE" dirty="0"/>
              <a:t> för varje utfall = </a:t>
            </a:r>
            <a:r>
              <a:rPr lang="sv-SE" b="1" i="1" dirty="0">
                <a:solidFill>
                  <a:srgbClr val="800000"/>
                </a:solidFill>
              </a:rPr>
              <a:t>likformig sannolikhetsfördelning</a:t>
            </a:r>
            <a:r>
              <a:rPr lang="sv-SE" dirty="0"/>
              <a:t>.</a:t>
            </a:r>
          </a:p>
        </p:txBody>
      </p:sp>
      <p:sp>
        <p:nvSpPr>
          <p:cNvPr id="11" name="Rektangel 10"/>
          <p:cNvSpPr/>
          <p:nvPr/>
        </p:nvSpPr>
        <p:spPr>
          <a:xfrm>
            <a:off x="340188" y="3705517"/>
            <a:ext cx="75367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Om man kastar en tärning där flera sidor har samma antal prickar, påverkas sannolikheten för varje utfall.</a:t>
            </a:r>
          </a:p>
        </p:txBody>
      </p:sp>
      <p:pic>
        <p:nvPicPr>
          <p:cNvPr id="12" name="Bildobjekt 1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71016" b="54267"/>
          <a:stretch/>
        </p:blipFill>
        <p:spPr>
          <a:xfrm>
            <a:off x="574050" y="4770643"/>
            <a:ext cx="1038026" cy="1039645"/>
          </a:xfrm>
          <a:prstGeom prst="rect">
            <a:avLst/>
          </a:prstGeom>
        </p:spPr>
      </p:pic>
      <p:pic>
        <p:nvPicPr>
          <p:cNvPr id="13" name="Bildobjekt 1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71016" b="54267"/>
          <a:stretch/>
        </p:blipFill>
        <p:spPr>
          <a:xfrm>
            <a:off x="1973067" y="4753251"/>
            <a:ext cx="1038026" cy="1039645"/>
          </a:xfrm>
          <a:prstGeom prst="rect">
            <a:avLst/>
          </a:prstGeom>
        </p:spPr>
      </p:pic>
      <p:pic>
        <p:nvPicPr>
          <p:cNvPr id="14" name="Bildobjekt 1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l="70315" b="54267"/>
          <a:stretch/>
        </p:blipFill>
        <p:spPr>
          <a:xfrm>
            <a:off x="3322976" y="4770643"/>
            <a:ext cx="1063155" cy="1039645"/>
          </a:xfrm>
          <a:prstGeom prst="rect">
            <a:avLst/>
          </a:prstGeom>
        </p:spPr>
      </p:pic>
      <p:pic>
        <p:nvPicPr>
          <p:cNvPr id="15" name="Bildobjekt 14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t="54779" r="71301" b="1"/>
          <a:stretch/>
        </p:blipFill>
        <p:spPr>
          <a:xfrm>
            <a:off x="4716251" y="4770643"/>
            <a:ext cx="1027832" cy="1027988"/>
          </a:xfrm>
          <a:prstGeom prst="rect">
            <a:avLst/>
          </a:prstGeom>
        </p:spPr>
      </p:pic>
      <p:pic>
        <p:nvPicPr>
          <p:cNvPr id="16" name="Bildobjekt 15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71016" b="54267"/>
          <a:stretch/>
        </p:blipFill>
        <p:spPr>
          <a:xfrm>
            <a:off x="6063249" y="4770643"/>
            <a:ext cx="1038026" cy="1039645"/>
          </a:xfrm>
          <a:prstGeom prst="rect">
            <a:avLst/>
          </a:prstGeom>
        </p:spPr>
      </p:pic>
      <p:pic>
        <p:nvPicPr>
          <p:cNvPr id="17" name="Bildobjekt 16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71016" b="54267"/>
          <a:stretch/>
        </p:blipFill>
        <p:spPr>
          <a:xfrm>
            <a:off x="7474185" y="4770643"/>
            <a:ext cx="1038026" cy="1039645"/>
          </a:xfrm>
          <a:prstGeom prst="rect">
            <a:avLst/>
          </a:prstGeom>
        </p:spPr>
      </p:pic>
      <p:sp>
        <p:nvSpPr>
          <p:cNvPr id="18" name="Rektangel 17"/>
          <p:cNvSpPr/>
          <p:nvPr/>
        </p:nvSpPr>
        <p:spPr>
          <a:xfrm>
            <a:off x="485295" y="6031756"/>
            <a:ext cx="83382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är </a:t>
            </a:r>
            <a:r>
              <a:rPr lang="sv-SE" b="1" dirty="0">
                <a:solidFill>
                  <a:srgbClr val="800000"/>
                </a:solidFill>
              </a:rPr>
              <a:t>inte</a:t>
            </a:r>
            <a:r>
              <a:rPr lang="sv-SE" dirty="0"/>
              <a:t> </a:t>
            </a:r>
            <a:r>
              <a:rPr lang="sv-SE" b="1" dirty="0">
                <a:solidFill>
                  <a:srgbClr val="800000"/>
                </a:solidFill>
              </a:rPr>
              <a:t>lika stor</a:t>
            </a:r>
            <a:r>
              <a:rPr lang="sv-SE" dirty="0"/>
              <a:t> för varje utfall = </a:t>
            </a:r>
            <a:r>
              <a:rPr lang="sv-SE" b="1" i="1" dirty="0">
                <a:solidFill>
                  <a:srgbClr val="800000"/>
                </a:solidFill>
              </a:rPr>
              <a:t>olikformig sannolikhetsfördelning</a:t>
            </a:r>
            <a:r>
              <a:rPr lang="sv-SE" dirty="0"/>
              <a:t>.</a:t>
            </a:r>
          </a:p>
        </p:txBody>
      </p:sp>
      <p:sp>
        <p:nvSpPr>
          <p:cNvPr id="19" name="Rektangel 18"/>
          <p:cNvSpPr/>
          <p:nvPr/>
        </p:nvSpPr>
        <p:spPr>
          <a:xfrm>
            <a:off x="3185623" y="3967249"/>
            <a:ext cx="56378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I det är fallet är det mer sannolikt att slå en 1:a än en 3:a.</a:t>
            </a:r>
          </a:p>
        </p:txBody>
      </p:sp>
    </p:spTree>
    <p:extLst>
      <p:ext uri="{BB962C8B-B14F-4D97-AF65-F5344CB8AC3E}">
        <p14:creationId xmlns:p14="http://schemas.microsoft.com/office/powerpoint/2010/main" val="1073741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3500728" y="280312"/>
            <a:ext cx="2389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Beräkna sannolikheten</a:t>
            </a:r>
          </a:p>
        </p:txBody>
      </p:sp>
      <p:sp>
        <p:nvSpPr>
          <p:cNvPr id="3" name="Rektangel 2"/>
          <p:cNvSpPr/>
          <p:nvPr/>
        </p:nvSpPr>
        <p:spPr>
          <a:xfrm>
            <a:off x="533925" y="1085304"/>
            <a:ext cx="83866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brukar anges som en </a:t>
            </a:r>
            <a:r>
              <a:rPr lang="sv-SE" b="1" i="1" dirty="0">
                <a:solidFill>
                  <a:srgbClr val="800000"/>
                </a:solidFill>
              </a:rPr>
              <a:t>andel</a:t>
            </a:r>
            <a:r>
              <a:rPr lang="sv-SE" dirty="0"/>
              <a:t> i bråkform, procentform eller decimalform.</a:t>
            </a: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287" y="1608568"/>
            <a:ext cx="5372530" cy="867614"/>
          </a:xfrm>
          <a:prstGeom prst="rect">
            <a:avLst/>
          </a:prstGeom>
        </p:spPr>
      </p:pic>
      <p:sp>
        <p:nvSpPr>
          <p:cNvPr id="5" name="Rektangel 4"/>
          <p:cNvSpPr/>
          <p:nvPr/>
        </p:nvSpPr>
        <p:spPr>
          <a:xfrm>
            <a:off x="1956752" y="735792"/>
            <a:ext cx="59099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dirty="0"/>
              <a:t>Sannolikheten betecknas</a:t>
            </a:r>
            <a:r>
              <a:rPr lang="sv-SE" b="1" dirty="0">
                <a:solidFill>
                  <a:srgbClr val="800000"/>
                </a:solidFill>
              </a:rPr>
              <a:t> P</a:t>
            </a:r>
            <a:r>
              <a:rPr lang="sv-SE" dirty="0"/>
              <a:t>, från engelskans </a:t>
            </a:r>
            <a:r>
              <a:rPr lang="sv-SE" i="1" dirty="0" err="1">
                <a:solidFill>
                  <a:srgbClr val="800000"/>
                </a:solidFill>
              </a:rPr>
              <a:t>probability</a:t>
            </a:r>
            <a:r>
              <a:rPr lang="sv-SE" dirty="0"/>
              <a:t>. </a:t>
            </a:r>
          </a:p>
        </p:txBody>
      </p:sp>
      <p:sp>
        <p:nvSpPr>
          <p:cNvPr id="6" name="Rektangel 5"/>
          <p:cNvSpPr/>
          <p:nvPr/>
        </p:nvSpPr>
        <p:spPr>
          <a:xfrm>
            <a:off x="666133" y="2571270"/>
            <a:ext cx="76903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att slå en sexa är </a:t>
            </a:r>
            <a:r>
              <a:rPr lang="sv-SE" b="1" dirty="0">
                <a:solidFill>
                  <a:srgbClr val="800000"/>
                </a:solidFill>
              </a:rPr>
              <a:t>1</a:t>
            </a:r>
            <a:r>
              <a:rPr lang="sv-SE" dirty="0"/>
              <a:t> (gynnsamma utfall) av </a:t>
            </a:r>
            <a:r>
              <a:rPr lang="sv-SE" b="1" dirty="0">
                <a:solidFill>
                  <a:srgbClr val="800000"/>
                </a:solidFill>
              </a:rPr>
              <a:t>6</a:t>
            </a:r>
            <a:r>
              <a:rPr lang="sv-SE" dirty="0"/>
              <a:t> (möjliga utfall).</a:t>
            </a:r>
          </a:p>
        </p:txBody>
      </p:sp>
      <p:grpSp>
        <p:nvGrpSpPr>
          <p:cNvPr id="7" name="Grupp 6"/>
          <p:cNvGrpSpPr/>
          <p:nvPr/>
        </p:nvGrpSpPr>
        <p:grpSpPr>
          <a:xfrm>
            <a:off x="3966250" y="3049978"/>
            <a:ext cx="311381" cy="605695"/>
            <a:chOff x="3889679" y="1869536"/>
            <a:chExt cx="311381" cy="605695"/>
          </a:xfrm>
        </p:grpSpPr>
        <p:sp>
          <p:nvSpPr>
            <p:cNvPr id="8" name="textruta 7"/>
            <p:cNvSpPr txBox="1"/>
            <p:nvPr/>
          </p:nvSpPr>
          <p:spPr>
            <a:xfrm>
              <a:off x="3899400" y="1869536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1</a:t>
              </a:r>
            </a:p>
          </p:txBody>
        </p:sp>
        <p:sp>
          <p:nvSpPr>
            <p:cNvPr id="9" name="textruta 8"/>
            <p:cNvSpPr txBox="1"/>
            <p:nvPr/>
          </p:nvSpPr>
          <p:spPr>
            <a:xfrm>
              <a:off x="3889679" y="2105899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6</a:t>
              </a:r>
            </a:p>
          </p:txBody>
        </p:sp>
        <p:cxnSp>
          <p:nvCxnSpPr>
            <p:cNvPr id="10" name="Rak 9"/>
            <p:cNvCxnSpPr>
              <a:cxnSpLocks/>
            </p:cNvCxnSpPr>
            <p:nvPr/>
          </p:nvCxnSpPr>
          <p:spPr>
            <a:xfrm>
              <a:off x="3948012" y="2164881"/>
              <a:ext cx="184469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ktangel 10"/>
          <p:cNvSpPr/>
          <p:nvPr/>
        </p:nvSpPr>
        <p:spPr>
          <a:xfrm>
            <a:off x="3121116" y="3154903"/>
            <a:ext cx="90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P(6:a) = </a:t>
            </a:r>
          </a:p>
        </p:txBody>
      </p:sp>
      <p:sp>
        <p:nvSpPr>
          <p:cNvPr id="12" name="Rektangel 11"/>
          <p:cNvSpPr/>
          <p:nvPr/>
        </p:nvSpPr>
        <p:spPr>
          <a:xfrm>
            <a:off x="729050" y="3757952"/>
            <a:ext cx="79364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att </a:t>
            </a:r>
            <a:r>
              <a:rPr lang="sv-SE" i="1" dirty="0"/>
              <a:t>inte</a:t>
            </a:r>
            <a:r>
              <a:rPr lang="sv-SE" dirty="0"/>
              <a:t> slå en sexa är </a:t>
            </a:r>
            <a:r>
              <a:rPr lang="sv-SE" b="1" dirty="0">
                <a:solidFill>
                  <a:srgbClr val="800000"/>
                </a:solidFill>
              </a:rPr>
              <a:t>5</a:t>
            </a:r>
            <a:r>
              <a:rPr lang="sv-SE" dirty="0"/>
              <a:t> (gynnsamma utfall) av </a:t>
            </a:r>
            <a:r>
              <a:rPr lang="sv-SE" b="1" dirty="0">
                <a:solidFill>
                  <a:srgbClr val="800000"/>
                </a:solidFill>
              </a:rPr>
              <a:t>6</a:t>
            </a:r>
            <a:r>
              <a:rPr lang="sv-SE" dirty="0"/>
              <a:t> (möjliga utfall).</a:t>
            </a:r>
          </a:p>
        </p:txBody>
      </p:sp>
      <p:grpSp>
        <p:nvGrpSpPr>
          <p:cNvPr id="13" name="Grupp 12"/>
          <p:cNvGrpSpPr/>
          <p:nvPr/>
        </p:nvGrpSpPr>
        <p:grpSpPr>
          <a:xfrm>
            <a:off x="3971002" y="4195347"/>
            <a:ext cx="306629" cy="617806"/>
            <a:chOff x="3894431" y="1858480"/>
            <a:chExt cx="306629" cy="617806"/>
          </a:xfrm>
        </p:grpSpPr>
        <p:sp>
          <p:nvSpPr>
            <p:cNvPr id="14" name="textruta 13"/>
            <p:cNvSpPr txBox="1"/>
            <p:nvPr/>
          </p:nvSpPr>
          <p:spPr>
            <a:xfrm>
              <a:off x="3899400" y="1858480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5</a:t>
              </a:r>
            </a:p>
          </p:txBody>
        </p:sp>
        <p:sp>
          <p:nvSpPr>
            <p:cNvPr id="15" name="textruta 14"/>
            <p:cNvSpPr txBox="1"/>
            <p:nvPr/>
          </p:nvSpPr>
          <p:spPr>
            <a:xfrm>
              <a:off x="3894431" y="2106954"/>
              <a:ext cx="301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6</a:t>
              </a:r>
            </a:p>
          </p:txBody>
        </p:sp>
        <p:cxnSp>
          <p:nvCxnSpPr>
            <p:cNvPr id="16" name="Rak 15"/>
            <p:cNvCxnSpPr>
              <a:cxnSpLocks/>
            </p:cNvCxnSpPr>
            <p:nvPr/>
          </p:nvCxnSpPr>
          <p:spPr>
            <a:xfrm>
              <a:off x="3944927" y="2160477"/>
              <a:ext cx="197621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Rektangel 16"/>
          <p:cNvSpPr/>
          <p:nvPr/>
        </p:nvSpPr>
        <p:spPr>
          <a:xfrm>
            <a:off x="2726025" y="4312678"/>
            <a:ext cx="13757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P(inte 6:a) = </a:t>
            </a:r>
          </a:p>
        </p:txBody>
      </p:sp>
      <p:sp>
        <p:nvSpPr>
          <p:cNvPr id="18" name="Rektangel 17"/>
          <p:cNvSpPr/>
          <p:nvPr/>
        </p:nvSpPr>
        <p:spPr>
          <a:xfrm>
            <a:off x="1521437" y="5116815"/>
            <a:ext cx="56547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Sannolikheten för att en händelse ska inträffa adderat med </a:t>
            </a:r>
          </a:p>
          <a:p>
            <a:r>
              <a:rPr lang="sv-SE" dirty="0"/>
              <a:t>sannolikheten för att den inte ska inträffa är </a:t>
            </a:r>
            <a:r>
              <a:rPr lang="sv-SE" b="1" dirty="0">
                <a:solidFill>
                  <a:srgbClr val="800000"/>
                </a:solidFill>
              </a:rPr>
              <a:t>1</a:t>
            </a:r>
            <a:r>
              <a:rPr lang="sv-SE" dirty="0"/>
              <a:t>.</a:t>
            </a:r>
          </a:p>
        </p:txBody>
      </p:sp>
      <p:sp>
        <p:nvSpPr>
          <p:cNvPr id="19" name="Rektangel 18"/>
          <p:cNvSpPr/>
          <p:nvPr/>
        </p:nvSpPr>
        <p:spPr>
          <a:xfrm>
            <a:off x="1827173" y="6130051"/>
            <a:ext cx="2139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P(6:a) + P(inte 6:a)  = </a:t>
            </a:r>
          </a:p>
        </p:txBody>
      </p:sp>
      <p:grpSp>
        <p:nvGrpSpPr>
          <p:cNvPr id="31" name="Grupp 30"/>
          <p:cNvGrpSpPr/>
          <p:nvPr/>
        </p:nvGrpSpPr>
        <p:grpSpPr>
          <a:xfrm>
            <a:off x="3950011" y="6005139"/>
            <a:ext cx="1164697" cy="615214"/>
            <a:chOff x="3950919" y="6148577"/>
            <a:chExt cx="1164697" cy="615214"/>
          </a:xfrm>
        </p:grpSpPr>
        <p:grpSp>
          <p:nvGrpSpPr>
            <p:cNvPr id="29" name="Grupp 28"/>
            <p:cNvGrpSpPr/>
            <p:nvPr/>
          </p:nvGrpSpPr>
          <p:grpSpPr>
            <a:xfrm>
              <a:off x="3950919" y="6148577"/>
              <a:ext cx="816752" cy="615214"/>
              <a:chOff x="3950919" y="6148577"/>
              <a:chExt cx="816752" cy="615214"/>
            </a:xfrm>
          </p:grpSpPr>
          <p:grpSp>
            <p:nvGrpSpPr>
              <p:cNvPr id="20" name="Grupp 19"/>
              <p:cNvGrpSpPr/>
              <p:nvPr/>
            </p:nvGrpSpPr>
            <p:grpSpPr>
              <a:xfrm>
                <a:off x="3950919" y="6155668"/>
                <a:ext cx="301660" cy="608123"/>
                <a:chOff x="3910286" y="1859651"/>
                <a:chExt cx="301660" cy="608123"/>
              </a:xfrm>
            </p:grpSpPr>
            <p:sp>
              <p:nvSpPr>
                <p:cNvPr id="21" name="textruta 20"/>
                <p:cNvSpPr txBox="1"/>
                <p:nvPr/>
              </p:nvSpPr>
              <p:spPr>
                <a:xfrm>
                  <a:off x="3910286" y="1859651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1</a:t>
                  </a:r>
                </a:p>
              </p:txBody>
            </p:sp>
            <p:sp>
              <p:nvSpPr>
                <p:cNvPr id="22" name="textruta 21"/>
                <p:cNvSpPr txBox="1"/>
                <p:nvPr/>
              </p:nvSpPr>
              <p:spPr>
                <a:xfrm>
                  <a:off x="3910286" y="2098442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6</a:t>
                  </a:r>
                </a:p>
              </p:txBody>
            </p:sp>
            <p:cxnSp>
              <p:nvCxnSpPr>
                <p:cNvPr id="23" name="Rak 22"/>
                <p:cNvCxnSpPr>
                  <a:cxnSpLocks/>
                </p:cNvCxnSpPr>
                <p:nvPr/>
              </p:nvCxnSpPr>
              <p:spPr>
                <a:xfrm>
                  <a:off x="3949873" y="2166208"/>
                  <a:ext cx="219454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ruta 23"/>
              <p:cNvSpPr txBox="1"/>
              <p:nvPr/>
            </p:nvSpPr>
            <p:spPr>
              <a:xfrm>
                <a:off x="4197485" y="6272027"/>
                <a:ext cx="4059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v-SE" dirty="0"/>
                  <a:t>+</a:t>
                </a:r>
              </a:p>
            </p:txBody>
          </p:sp>
          <p:grpSp>
            <p:nvGrpSpPr>
              <p:cNvPr id="25" name="Grupp 24"/>
              <p:cNvGrpSpPr/>
              <p:nvPr/>
            </p:nvGrpSpPr>
            <p:grpSpPr>
              <a:xfrm>
                <a:off x="4461515" y="6148577"/>
                <a:ext cx="306156" cy="610127"/>
                <a:chOff x="3860513" y="1863692"/>
                <a:chExt cx="306156" cy="610127"/>
              </a:xfrm>
            </p:grpSpPr>
            <p:sp>
              <p:nvSpPr>
                <p:cNvPr id="26" name="textruta 25"/>
                <p:cNvSpPr txBox="1"/>
                <p:nvPr/>
              </p:nvSpPr>
              <p:spPr>
                <a:xfrm>
                  <a:off x="3865009" y="1863692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5</a:t>
                  </a:r>
                </a:p>
              </p:txBody>
            </p:sp>
            <p:sp>
              <p:nvSpPr>
                <p:cNvPr id="27" name="textruta 26"/>
                <p:cNvSpPr txBox="1"/>
                <p:nvPr/>
              </p:nvSpPr>
              <p:spPr>
                <a:xfrm>
                  <a:off x="3860513" y="2104487"/>
                  <a:ext cx="3016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sv-SE" dirty="0"/>
                    <a:t>6</a:t>
                  </a:r>
                </a:p>
              </p:txBody>
            </p:sp>
            <p:cxnSp>
              <p:nvCxnSpPr>
                <p:cNvPr id="28" name="Rak 27"/>
                <p:cNvCxnSpPr>
                  <a:cxnSpLocks/>
                </p:cNvCxnSpPr>
                <p:nvPr/>
              </p:nvCxnSpPr>
              <p:spPr>
                <a:xfrm>
                  <a:off x="3892690" y="2176148"/>
                  <a:ext cx="219531" cy="0"/>
                </a:xfrm>
                <a:prstGeom prst="line">
                  <a:avLst/>
                </a:prstGeom>
                <a:ln w="1270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0" name="textruta 29"/>
            <p:cNvSpPr txBox="1"/>
            <p:nvPr/>
          </p:nvSpPr>
          <p:spPr>
            <a:xfrm>
              <a:off x="4709643" y="6268975"/>
              <a:ext cx="4059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grpSp>
        <p:nvGrpSpPr>
          <p:cNvPr id="37" name="Grupp 36"/>
          <p:cNvGrpSpPr/>
          <p:nvPr/>
        </p:nvGrpSpPr>
        <p:grpSpPr>
          <a:xfrm>
            <a:off x="4949312" y="6012230"/>
            <a:ext cx="650882" cy="605989"/>
            <a:chOff x="4949312" y="6155668"/>
            <a:chExt cx="650882" cy="605989"/>
          </a:xfrm>
        </p:grpSpPr>
        <p:grpSp>
          <p:nvGrpSpPr>
            <p:cNvPr id="32" name="Grupp 31"/>
            <p:cNvGrpSpPr/>
            <p:nvPr/>
          </p:nvGrpSpPr>
          <p:grpSpPr>
            <a:xfrm>
              <a:off x="4949312" y="6155668"/>
              <a:ext cx="306547" cy="605989"/>
              <a:chOff x="3825925" y="1859651"/>
              <a:chExt cx="306547" cy="605989"/>
            </a:xfrm>
          </p:grpSpPr>
          <p:sp>
            <p:nvSpPr>
              <p:cNvPr id="33" name="textruta 32"/>
              <p:cNvSpPr txBox="1"/>
              <p:nvPr/>
            </p:nvSpPr>
            <p:spPr>
              <a:xfrm>
                <a:off x="3830812" y="1859651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/>
                  <a:t>6</a:t>
                </a:r>
              </a:p>
            </p:txBody>
          </p:sp>
          <p:sp>
            <p:nvSpPr>
              <p:cNvPr id="34" name="textruta 33"/>
              <p:cNvSpPr txBox="1"/>
              <p:nvPr/>
            </p:nvSpPr>
            <p:spPr>
              <a:xfrm>
                <a:off x="3825925" y="2096308"/>
                <a:ext cx="3016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/>
                  <a:t>6</a:t>
                </a:r>
              </a:p>
            </p:txBody>
          </p:sp>
          <p:cxnSp>
            <p:nvCxnSpPr>
              <p:cNvPr id="35" name="Rak 34"/>
              <p:cNvCxnSpPr>
                <a:cxnSpLocks/>
              </p:cNvCxnSpPr>
              <p:nvPr/>
            </p:nvCxnSpPr>
            <p:spPr>
              <a:xfrm>
                <a:off x="3876524" y="2165016"/>
                <a:ext cx="19431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ruta 35"/>
            <p:cNvSpPr txBox="1"/>
            <p:nvPr/>
          </p:nvSpPr>
          <p:spPr>
            <a:xfrm>
              <a:off x="5194221" y="6257901"/>
              <a:ext cx="4059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=</a:t>
              </a:r>
            </a:p>
          </p:txBody>
        </p:sp>
      </p:grpSp>
      <p:sp>
        <p:nvSpPr>
          <p:cNvPr id="38" name="textruta 37"/>
          <p:cNvSpPr txBox="1"/>
          <p:nvPr/>
        </p:nvSpPr>
        <p:spPr>
          <a:xfrm>
            <a:off x="5364154" y="6114463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80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55606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11" grpId="0"/>
      <p:bldP spid="12" grpId="0"/>
      <p:bldP spid="17" grpId="0"/>
      <p:bldP spid="18" grpId="0"/>
      <p:bldP spid="19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/>
          <p:cNvSpPr/>
          <p:nvPr/>
        </p:nvSpPr>
        <p:spPr>
          <a:xfrm>
            <a:off x="1502324" y="389967"/>
            <a:ext cx="66587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Hur stor är sannolikheten att man vid kast med en 8-sidig tärning får</a:t>
            </a:r>
          </a:p>
        </p:txBody>
      </p:sp>
      <p:sp>
        <p:nvSpPr>
          <p:cNvPr id="4" name="Rektangel 3"/>
          <p:cNvSpPr/>
          <p:nvPr/>
        </p:nvSpPr>
        <p:spPr>
          <a:xfrm>
            <a:off x="1502325" y="947665"/>
            <a:ext cx="1572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a) ett jämnt tal</a:t>
            </a:r>
          </a:p>
        </p:txBody>
      </p:sp>
      <p:sp>
        <p:nvSpPr>
          <p:cNvPr id="6" name="Rektangel 5"/>
          <p:cNvSpPr/>
          <p:nvPr/>
        </p:nvSpPr>
        <p:spPr>
          <a:xfrm>
            <a:off x="5373058" y="932585"/>
            <a:ext cx="1676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b) minst en trea</a:t>
            </a:r>
          </a:p>
        </p:txBody>
      </p:sp>
      <p:sp>
        <p:nvSpPr>
          <p:cNvPr id="9" name="Rektangel 8"/>
          <p:cNvSpPr/>
          <p:nvPr/>
        </p:nvSpPr>
        <p:spPr>
          <a:xfrm>
            <a:off x="1502324" y="2698287"/>
            <a:ext cx="640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I en låda finns 7 röda, 3 gula och 10 vita kulor.</a:t>
            </a:r>
          </a:p>
          <a:p>
            <a:r>
              <a:rPr lang="sv-SE" dirty="0"/>
              <a:t>Du tar upp en kula utan att titta. Hur stor är sannolikheten att</a:t>
            </a:r>
          </a:p>
        </p:txBody>
      </p:sp>
      <p:sp>
        <p:nvSpPr>
          <p:cNvPr id="10" name="Rektangel 9"/>
          <p:cNvSpPr/>
          <p:nvPr/>
        </p:nvSpPr>
        <p:spPr>
          <a:xfrm>
            <a:off x="684956" y="3467518"/>
            <a:ext cx="1458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a) kulan är vit</a:t>
            </a:r>
          </a:p>
        </p:txBody>
      </p:sp>
      <p:sp>
        <p:nvSpPr>
          <p:cNvPr id="11" name="Rektangel 10"/>
          <p:cNvSpPr/>
          <p:nvPr/>
        </p:nvSpPr>
        <p:spPr>
          <a:xfrm>
            <a:off x="6223292" y="3470039"/>
            <a:ext cx="1976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b) kulan inte är röd</a:t>
            </a:r>
          </a:p>
        </p:txBody>
      </p:sp>
      <p:grpSp>
        <p:nvGrpSpPr>
          <p:cNvPr id="15" name="Grupp 14"/>
          <p:cNvGrpSpPr/>
          <p:nvPr/>
        </p:nvGrpSpPr>
        <p:grpSpPr>
          <a:xfrm>
            <a:off x="2633302" y="1528972"/>
            <a:ext cx="510246" cy="585974"/>
            <a:chOff x="1207747" y="1111450"/>
            <a:chExt cx="510246" cy="585974"/>
          </a:xfrm>
        </p:grpSpPr>
        <p:grpSp>
          <p:nvGrpSpPr>
            <p:cNvPr id="16" name="Grupp 15"/>
            <p:cNvGrpSpPr/>
            <p:nvPr/>
          </p:nvGrpSpPr>
          <p:grpSpPr>
            <a:xfrm>
              <a:off x="1207747" y="1111450"/>
              <a:ext cx="338554" cy="585974"/>
              <a:chOff x="3858445" y="1878189"/>
              <a:chExt cx="338554" cy="585974"/>
            </a:xfrm>
          </p:grpSpPr>
          <p:sp>
            <p:nvSpPr>
              <p:cNvPr id="18" name="textruta 17"/>
              <p:cNvSpPr txBox="1"/>
              <p:nvPr/>
            </p:nvSpPr>
            <p:spPr>
              <a:xfrm>
                <a:off x="3858445" y="1878189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4</a:t>
                </a:r>
              </a:p>
            </p:txBody>
          </p:sp>
          <p:sp>
            <p:nvSpPr>
              <p:cNvPr id="19" name="textruta 18"/>
              <p:cNvSpPr txBox="1"/>
              <p:nvPr/>
            </p:nvSpPr>
            <p:spPr>
              <a:xfrm>
                <a:off x="3879522" y="2094831"/>
                <a:ext cx="3150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8</a:t>
                </a:r>
              </a:p>
            </p:txBody>
          </p:sp>
          <p:cxnSp>
            <p:nvCxnSpPr>
              <p:cNvPr id="20" name="Rak 19"/>
              <p:cNvCxnSpPr>
                <a:cxnSpLocks/>
              </p:cNvCxnSpPr>
              <p:nvPr/>
            </p:nvCxnSpPr>
            <p:spPr>
              <a:xfrm>
                <a:off x="3938693" y="2159823"/>
                <a:ext cx="176411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ruta 16"/>
            <p:cNvSpPr txBox="1"/>
            <p:nvPr/>
          </p:nvSpPr>
          <p:spPr>
            <a:xfrm>
              <a:off x="1417911" y="118771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=</a:t>
              </a:r>
            </a:p>
          </p:txBody>
        </p:sp>
      </p:grpSp>
      <p:sp>
        <p:nvSpPr>
          <p:cNvPr id="21" name="Rektangel 20"/>
          <p:cNvSpPr/>
          <p:nvPr/>
        </p:nvSpPr>
        <p:spPr>
          <a:xfrm>
            <a:off x="1073382" y="1625940"/>
            <a:ext cx="1702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(jämnt tal) </a:t>
            </a:r>
            <a:r>
              <a:rPr lang="sv-SE" dirty="0">
                <a:cs typeface="Bradley Hand Bold"/>
              </a:rPr>
              <a:t>=</a:t>
            </a:r>
          </a:p>
        </p:txBody>
      </p:sp>
      <p:grpSp>
        <p:nvGrpSpPr>
          <p:cNvPr id="22" name="Grupp 21"/>
          <p:cNvGrpSpPr/>
          <p:nvPr/>
        </p:nvGrpSpPr>
        <p:grpSpPr>
          <a:xfrm>
            <a:off x="3024086" y="1518211"/>
            <a:ext cx="329626" cy="605822"/>
            <a:chOff x="3907805" y="1848346"/>
            <a:chExt cx="329626" cy="605822"/>
          </a:xfrm>
        </p:grpSpPr>
        <p:sp>
          <p:nvSpPr>
            <p:cNvPr id="23" name="textruta 22"/>
            <p:cNvSpPr txBox="1"/>
            <p:nvPr/>
          </p:nvSpPr>
          <p:spPr>
            <a:xfrm>
              <a:off x="3910059" y="1848346"/>
              <a:ext cx="305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</a:t>
              </a:r>
            </a:p>
          </p:txBody>
        </p:sp>
        <p:sp>
          <p:nvSpPr>
            <p:cNvPr id="24" name="textruta 23"/>
            <p:cNvSpPr txBox="1"/>
            <p:nvPr/>
          </p:nvSpPr>
          <p:spPr>
            <a:xfrm>
              <a:off x="3907805" y="2084836"/>
              <a:ext cx="329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2</a:t>
              </a:r>
            </a:p>
          </p:txBody>
        </p:sp>
        <p:cxnSp>
          <p:nvCxnSpPr>
            <p:cNvPr id="25" name="Rak 24"/>
            <p:cNvCxnSpPr>
              <a:cxnSpLocks/>
            </p:cNvCxnSpPr>
            <p:nvPr/>
          </p:nvCxnSpPr>
          <p:spPr>
            <a:xfrm>
              <a:off x="3976036" y="2140741"/>
              <a:ext cx="173898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ktangel 25"/>
          <p:cNvSpPr/>
          <p:nvPr/>
        </p:nvSpPr>
        <p:spPr>
          <a:xfrm>
            <a:off x="5088234" y="1628848"/>
            <a:ext cx="204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(minst en trea)</a:t>
            </a:r>
            <a:r>
              <a:rPr lang="sv-SE" dirty="0">
                <a:cs typeface="Bradley Hand Bold"/>
              </a:rPr>
              <a:t>=</a:t>
            </a:r>
          </a:p>
        </p:txBody>
      </p:sp>
      <p:grpSp>
        <p:nvGrpSpPr>
          <p:cNvPr id="28" name="Grupp 27"/>
          <p:cNvGrpSpPr/>
          <p:nvPr/>
        </p:nvGrpSpPr>
        <p:grpSpPr>
          <a:xfrm>
            <a:off x="7008797" y="1522278"/>
            <a:ext cx="348990" cy="586316"/>
            <a:chOff x="3703251" y="1875271"/>
            <a:chExt cx="348990" cy="586316"/>
          </a:xfrm>
        </p:grpSpPr>
        <p:sp>
          <p:nvSpPr>
            <p:cNvPr id="30" name="textruta 29"/>
            <p:cNvSpPr txBox="1"/>
            <p:nvPr/>
          </p:nvSpPr>
          <p:spPr>
            <a:xfrm>
              <a:off x="3723305" y="1875271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5</a:t>
              </a:r>
            </a:p>
          </p:txBody>
        </p:sp>
        <p:sp>
          <p:nvSpPr>
            <p:cNvPr id="31" name="textruta 30"/>
            <p:cNvSpPr txBox="1"/>
            <p:nvPr/>
          </p:nvSpPr>
          <p:spPr>
            <a:xfrm>
              <a:off x="3703251" y="2092255"/>
              <a:ext cx="315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8</a:t>
              </a:r>
            </a:p>
          </p:txBody>
        </p:sp>
        <p:cxnSp>
          <p:nvCxnSpPr>
            <p:cNvPr id="32" name="Rak 31"/>
            <p:cNvCxnSpPr>
              <a:cxnSpLocks/>
            </p:cNvCxnSpPr>
            <p:nvPr/>
          </p:nvCxnSpPr>
          <p:spPr>
            <a:xfrm>
              <a:off x="3785211" y="2157415"/>
              <a:ext cx="165100" cy="1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Rektangel 32"/>
          <p:cNvSpPr/>
          <p:nvPr/>
        </p:nvSpPr>
        <p:spPr>
          <a:xfrm>
            <a:off x="1402660" y="5139445"/>
            <a:ext cx="1013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(vit)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34" name="Grupp 33"/>
          <p:cNvGrpSpPr/>
          <p:nvPr/>
        </p:nvGrpSpPr>
        <p:grpSpPr>
          <a:xfrm>
            <a:off x="2353699" y="5018782"/>
            <a:ext cx="699083" cy="610657"/>
            <a:chOff x="1259200" y="1094817"/>
            <a:chExt cx="699083" cy="610657"/>
          </a:xfrm>
        </p:grpSpPr>
        <p:grpSp>
          <p:nvGrpSpPr>
            <p:cNvPr id="35" name="Grupp 34"/>
            <p:cNvGrpSpPr/>
            <p:nvPr/>
          </p:nvGrpSpPr>
          <p:grpSpPr>
            <a:xfrm>
              <a:off x="1259200" y="1094817"/>
              <a:ext cx="455099" cy="610657"/>
              <a:chOff x="3909898" y="1861556"/>
              <a:chExt cx="455099" cy="610657"/>
            </a:xfrm>
          </p:grpSpPr>
          <p:sp>
            <p:nvSpPr>
              <p:cNvPr id="37" name="textruta 36"/>
              <p:cNvSpPr txBox="1"/>
              <p:nvPr/>
            </p:nvSpPr>
            <p:spPr>
              <a:xfrm>
                <a:off x="3909898" y="1861556"/>
                <a:ext cx="43165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10</a:t>
                </a:r>
              </a:p>
            </p:txBody>
          </p:sp>
          <p:sp>
            <p:nvSpPr>
              <p:cNvPr id="38" name="textruta 37"/>
              <p:cNvSpPr txBox="1"/>
              <p:nvPr/>
            </p:nvSpPr>
            <p:spPr>
              <a:xfrm>
                <a:off x="3910952" y="2102881"/>
                <a:ext cx="4540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20</a:t>
                </a:r>
              </a:p>
            </p:txBody>
          </p:sp>
          <p:cxnSp>
            <p:nvCxnSpPr>
              <p:cNvPr id="39" name="Rak 38"/>
              <p:cNvCxnSpPr/>
              <p:nvPr/>
            </p:nvCxnSpPr>
            <p:spPr>
              <a:xfrm>
                <a:off x="3976839" y="2157418"/>
                <a:ext cx="30166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textruta 35"/>
            <p:cNvSpPr txBox="1"/>
            <p:nvPr/>
          </p:nvSpPr>
          <p:spPr>
            <a:xfrm>
              <a:off x="1658201" y="122282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  <p:grpSp>
        <p:nvGrpSpPr>
          <p:cNvPr id="40" name="Grupp 39"/>
          <p:cNvGrpSpPr/>
          <p:nvPr/>
        </p:nvGrpSpPr>
        <p:grpSpPr>
          <a:xfrm>
            <a:off x="2964356" y="5022419"/>
            <a:ext cx="329626" cy="612943"/>
            <a:chOff x="3887013" y="1882004"/>
            <a:chExt cx="329626" cy="612943"/>
          </a:xfrm>
        </p:grpSpPr>
        <p:sp>
          <p:nvSpPr>
            <p:cNvPr id="41" name="textruta 40"/>
            <p:cNvSpPr txBox="1"/>
            <p:nvPr/>
          </p:nvSpPr>
          <p:spPr>
            <a:xfrm>
              <a:off x="3889355" y="1882004"/>
              <a:ext cx="305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</a:t>
              </a:r>
            </a:p>
          </p:txBody>
        </p:sp>
        <p:sp>
          <p:nvSpPr>
            <p:cNvPr id="42" name="textruta 41"/>
            <p:cNvSpPr txBox="1"/>
            <p:nvPr/>
          </p:nvSpPr>
          <p:spPr>
            <a:xfrm>
              <a:off x="3887013" y="2125615"/>
              <a:ext cx="329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2</a:t>
              </a:r>
            </a:p>
          </p:txBody>
        </p:sp>
        <p:cxnSp>
          <p:nvCxnSpPr>
            <p:cNvPr id="43" name="Rak 42"/>
            <p:cNvCxnSpPr>
              <a:cxnSpLocks/>
            </p:cNvCxnSpPr>
            <p:nvPr/>
          </p:nvCxnSpPr>
          <p:spPr>
            <a:xfrm>
              <a:off x="3935551" y="2179437"/>
              <a:ext cx="185072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ktangel 43"/>
          <p:cNvSpPr/>
          <p:nvPr/>
        </p:nvSpPr>
        <p:spPr>
          <a:xfrm>
            <a:off x="6050578" y="5121568"/>
            <a:ext cx="1518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(inte röd)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51" name="Rektangel 50"/>
          <p:cNvSpPr/>
          <p:nvPr/>
        </p:nvSpPr>
        <p:spPr>
          <a:xfrm>
            <a:off x="672964" y="4046395"/>
            <a:ext cx="1724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Möjliga utfall :</a:t>
            </a:r>
          </a:p>
        </p:txBody>
      </p:sp>
      <p:sp>
        <p:nvSpPr>
          <p:cNvPr id="5" name="Rektangel 4"/>
          <p:cNvSpPr/>
          <p:nvPr/>
        </p:nvSpPr>
        <p:spPr>
          <a:xfrm>
            <a:off x="2293363" y="4046395"/>
            <a:ext cx="1867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(7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3 </a:t>
            </a:r>
            <a:r>
              <a:rPr lang="sv-SE" dirty="0">
                <a:cs typeface="Bradley Hand Bold"/>
              </a:rPr>
              <a:t>+</a:t>
            </a:r>
            <a:r>
              <a:rPr lang="sv-SE" dirty="0">
                <a:latin typeface="Bradley Hand Bold"/>
                <a:cs typeface="Bradley Hand Bold"/>
              </a:rPr>
              <a:t> 10)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r>
              <a:rPr lang="sv-SE" dirty="0">
                <a:cs typeface="Bradley Hand Bold"/>
              </a:rPr>
              <a:t>=</a:t>
            </a:r>
            <a:r>
              <a:rPr lang="sv-SE" dirty="0">
                <a:latin typeface="Bradley Hand Bold"/>
                <a:cs typeface="Bradley Hand Bold"/>
              </a:rPr>
              <a:t> </a:t>
            </a:r>
            <a:endParaRPr lang="sv-SE" dirty="0"/>
          </a:p>
        </p:txBody>
      </p:sp>
      <p:sp>
        <p:nvSpPr>
          <p:cNvPr id="52" name="Rektangel 51"/>
          <p:cNvSpPr/>
          <p:nvPr/>
        </p:nvSpPr>
        <p:spPr>
          <a:xfrm>
            <a:off x="3996418" y="4046395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20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53" name="Rektangel 52"/>
          <p:cNvSpPr/>
          <p:nvPr/>
        </p:nvSpPr>
        <p:spPr>
          <a:xfrm>
            <a:off x="63351" y="4542427"/>
            <a:ext cx="2358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Gynnsamma utfall :</a:t>
            </a:r>
          </a:p>
        </p:txBody>
      </p:sp>
      <p:sp>
        <p:nvSpPr>
          <p:cNvPr id="54" name="Rektangel 53"/>
          <p:cNvSpPr/>
          <p:nvPr/>
        </p:nvSpPr>
        <p:spPr>
          <a:xfrm>
            <a:off x="2283056" y="4547610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55" name="Rektangel 54"/>
          <p:cNvSpPr/>
          <p:nvPr/>
        </p:nvSpPr>
        <p:spPr>
          <a:xfrm>
            <a:off x="5288471" y="4602350"/>
            <a:ext cx="23585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Gynnsamma utfall :</a:t>
            </a:r>
          </a:p>
        </p:txBody>
      </p:sp>
      <p:sp>
        <p:nvSpPr>
          <p:cNvPr id="56" name="Rektangel 55"/>
          <p:cNvSpPr/>
          <p:nvPr/>
        </p:nvSpPr>
        <p:spPr>
          <a:xfrm>
            <a:off x="7513430" y="4604827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13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7" name="textruta 46"/>
          <p:cNvSpPr txBox="1"/>
          <p:nvPr/>
        </p:nvSpPr>
        <p:spPr>
          <a:xfrm>
            <a:off x="3160803" y="5139445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cs typeface="Bradley Hand Bold"/>
              </a:rPr>
              <a:t>=</a:t>
            </a:r>
            <a:r>
              <a:rPr lang="sv-SE" dirty="0">
                <a:latin typeface="Bradley Hand Bold"/>
                <a:cs typeface="Bradley Hand Bold"/>
              </a:rPr>
              <a:t> 50 </a:t>
            </a:r>
            <a:r>
              <a:rPr lang="sv-SE" dirty="0">
                <a:cs typeface="Bradley Hand Bold"/>
              </a:rPr>
              <a:t>%</a:t>
            </a:r>
          </a:p>
        </p:txBody>
      </p:sp>
      <p:sp>
        <p:nvSpPr>
          <p:cNvPr id="57" name="textruta 56"/>
          <p:cNvSpPr txBox="1"/>
          <p:nvPr/>
        </p:nvSpPr>
        <p:spPr>
          <a:xfrm>
            <a:off x="7858630" y="5731784"/>
            <a:ext cx="100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 </a:t>
            </a:r>
            <a:r>
              <a:rPr lang="sv-SE" dirty="0">
                <a:cs typeface="Bradley Hand Bold"/>
              </a:rPr>
              <a:t>=</a:t>
            </a:r>
            <a:r>
              <a:rPr lang="sv-SE" dirty="0">
                <a:latin typeface="Bradley Hand Bold"/>
                <a:cs typeface="Bradley Hand Bold"/>
              </a:rPr>
              <a:t> 65 </a:t>
            </a:r>
            <a:r>
              <a:rPr lang="sv-SE" dirty="0">
                <a:cs typeface="Bradley Hand Bold"/>
              </a:rPr>
              <a:t>%</a:t>
            </a:r>
          </a:p>
        </p:txBody>
      </p:sp>
      <p:grpSp>
        <p:nvGrpSpPr>
          <p:cNvPr id="2" name="Grupp 1"/>
          <p:cNvGrpSpPr/>
          <p:nvPr/>
        </p:nvGrpSpPr>
        <p:grpSpPr>
          <a:xfrm>
            <a:off x="7479673" y="4986315"/>
            <a:ext cx="627389" cy="623939"/>
            <a:chOff x="7481968" y="4418241"/>
            <a:chExt cx="627389" cy="623939"/>
          </a:xfrm>
        </p:grpSpPr>
        <p:grpSp>
          <p:nvGrpSpPr>
            <p:cNvPr id="46" name="Grupp 45"/>
            <p:cNvGrpSpPr/>
            <p:nvPr/>
          </p:nvGrpSpPr>
          <p:grpSpPr>
            <a:xfrm>
              <a:off x="7481968" y="4418241"/>
              <a:ext cx="454045" cy="623939"/>
              <a:chOff x="3904944" y="1834034"/>
              <a:chExt cx="454045" cy="623939"/>
            </a:xfrm>
          </p:grpSpPr>
          <p:sp>
            <p:nvSpPr>
              <p:cNvPr id="48" name="textruta 47"/>
              <p:cNvSpPr txBox="1"/>
              <p:nvPr/>
            </p:nvSpPr>
            <p:spPr>
              <a:xfrm>
                <a:off x="3910286" y="1834034"/>
                <a:ext cx="4450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13</a:t>
                </a:r>
              </a:p>
            </p:txBody>
          </p:sp>
          <p:sp>
            <p:nvSpPr>
              <p:cNvPr id="49" name="textruta 48"/>
              <p:cNvSpPr txBox="1"/>
              <p:nvPr/>
            </p:nvSpPr>
            <p:spPr>
              <a:xfrm>
                <a:off x="3904944" y="2088641"/>
                <a:ext cx="4540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20</a:t>
                </a:r>
              </a:p>
            </p:txBody>
          </p:sp>
          <p:cxnSp>
            <p:nvCxnSpPr>
              <p:cNvPr id="50" name="Rak 49"/>
              <p:cNvCxnSpPr/>
              <p:nvPr/>
            </p:nvCxnSpPr>
            <p:spPr>
              <a:xfrm>
                <a:off x="3970831" y="2143178"/>
                <a:ext cx="30166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textruta 57"/>
            <p:cNvSpPr txBox="1"/>
            <p:nvPr/>
          </p:nvSpPr>
          <p:spPr>
            <a:xfrm>
              <a:off x="7809275" y="456019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  <p:grpSp>
        <p:nvGrpSpPr>
          <p:cNvPr id="59" name="Grupp 58"/>
          <p:cNvGrpSpPr/>
          <p:nvPr/>
        </p:nvGrpSpPr>
        <p:grpSpPr>
          <a:xfrm>
            <a:off x="8043340" y="5018266"/>
            <a:ext cx="934069" cy="587115"/>
            <a:chOff x="7450248" y="4499090"/>
            <a:chExt cx="934069" cy="587115"/>
          </a:xfrm>
        </p:grpSpPr>
        <p:grpSp>
          <p:nvGrpSpPr>
            <p:cNvPr id="60" name="Grupp 59"/>
            <p:cNvGrpSpPr/>
            <p:nvPr/>
          </p:nvGrpSpPr>
          <p:grpSpPr>
            <a:xfrm>
              <a:off x="7450248" y="4499090"/>
              <a:ext cx="805261" cy="587115"/>
              <a:chOff x="3873224" y="1914883"/>
              <a:chExt cx="805261" cy="587115"/>
            </a:xfrm>
          </p:grpSpPr>
          <p:sp>
            <p:nvSpPr>
              <p:cNvPr id="62" name="textruta 61"/>
              <p:cNvSpPr txBox="1"/>
              <p:nvPr/>
            </p:nvSpPr>
            <p:spPr>
              <a:xfrm>
                <a:off x="3873224" y="1914883"/>
                <a:ext cx="7873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13 </a:t>
                </a:r>
                <a:r>
                  <a:rPr lang="is-IS" dirty="0">
                    <a:latin typeface="Bradley Hand Bold"/>
                    <a:cs typeface="Bradley Hand Bold"/>
                  </a:rPr>
                  <a:t>∙ 5</a:t>
                </a:r>
                <a:r>
                  <a:rPr lang="sv-SE" dirty="0">
                    <a:latin typeface="Bradley Hand Bold"/>
                    <a:cs typeface="Bradley Hand Bold"/>
                  </a:rPr>
                  <a:t> </a:t>
                </a:r>
              </a:p>
            </p:txBody>
          </p:sp>
          <p:sp>
            <p:nvSpPr>
              <p:cNvPr id="63" name="textruta 62"/>
              <p:cNvSpPr txBox="1"/>
              <p:nvPr/>
            </p:nvSpPr>
            <p:spPr>
              <a:xfrm>
                <a:off x="3878266" y="2132666"/>
                <a:ext cx="8002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20 </a:t>
                </a:r>
                <a:r>
                  <a:rPr lang="is-IS" dirty="0">
                    <a:latin typeface="Bradley Hand Bold"/>
                    <a:cs typeface="Bradley Hand Bold"/>
                  </a:rPr>
                  <a:t>∙ 5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  <p:cxnSp>
            <p:nvCxnSpPr>
              <p:cNvPr id="64" name="Rak 63"/>
              <p:cNvCxnSpPr/>
              <p:nvPr/>
            </p:nvCxnSpPr>
            <p:spPr>
              <a:xfrm>
                <a:off x="3976716" y="2203366"/>
                <a:ext cx="532491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textruta 60"/>
            <p:cNvSpPr txBox="1"/>
            <p:nvPr/>
          </p:nvSpPr>
          <p:spPr>
            <a:xfrm>
              <a:off x="8084235" y="460909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  <p:grpSp>
        <p:nvGrpSpPr>
          <p:cNvPr id="72" name="Grupp 71"/>
          <p:cNvGrpSpPr/>
          <p:nvPr/>
        </p:nvGrpSpPr>
        <p:grpSpPr>
          <a:xfrm>
            <a:off x="7255857" y="5620679"/>
            <a:ext cx="782523" cy="596770"/>
            <a:chOff x="7321656" y="5126255"/>
            <a:chExt cx="782523" cy="596770"/>
          </a:xfrm>
        </p:grpSpPr>
        <p:grpSp>
          <p:nvGrpSpPr>
            <p:cNvPr id="66" name="Grupp 65"/>
            <p:cNvGrpSpPr/>
            <p:nvPr/>
          </p:nvGrpSpPr>
          <p:grpSpPr>
            <a:xfrm>
              <a:off x="7546721" y="5126255"/>
              <a:ext cx="557458" cy="596770"/>
              <a:chOff x="3835269" y="1910223"/>
              <a:chExt cx="557458" cy="596770"/>
            </a:xfrm>
          </p:grpSpPr>
          <p:sp>
            <p:nvSpPr>
              <p:cNvPr id="68" name="textruta 67"/>
              <p:cNvSpPr txBox="1"/>
              <p:nvPr/>
            </p:nvSpPr>
            <p:spPr>
              <a:xfrm>
                <a:off x="3867777" y="1910223"/>
                <a:ext cx="4924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65</a:t>
                </a:r>
              </a:p>
            </p:txBody>
          </p:sp>
          <p:sp>
            <p:nvSpPr>
              <p:cNvPr id="69" name="textruta 68"/>
              <p:cNvSpPr txBox="1"/>
              <p:nvPr/>
            </p:nvSpPr>
            <p:spPr>
              <a:xfrm>
                <a:off x="3835269" y="2137661"/>
                <a:ext cx="5574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100</a:t>
                </a:r>
              </a:p>
            </p:txBody>
          </p:sp>
          <p:cxnSp>
            <p:nvCxnSpPr>
              <p:cNvPr id="70" name="Rak 69"/>
              <p:cNvCxnSpPr/>
              <p:nvPr/>
            </p:nvCxnSpPr>
            <p:spPr>
              <a:xfrm>
                <a:off x="3934121" y="2203366"/>
                <a:ext cx="345692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textruta 70"/>
            <p:cNvSpPr txBox="1"/>
            <p:nvPr/>
          </p:nvSpPr>
          <p:spPr>
            <a:xfrm>
              <a:off x="7321656" y="5238909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860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9" grpId="0"/>
      <p:bldP spid="10" grpId="0"/>
      <p:bldP spid="11" grpId="0"/>
      <p:bldP spid="21" grpId="0"/>
      <p:bldP spid="26" grpId="0"/>
      <p:bldP spid="33" grpId="0"/>
      <p:bldP spid="44" grpId="0"/>
      <p:bldP spid="51" grpId="0"/>
      <p:bldP spid="5" grpId="0"/>
      <p:bldP spid="52" grpId="0"/>
      <p:bldP spid="53" grpId="0"/>
      <p:bldP spid="54" grpId="0"/>
      <p:bldP spid="55" grpId="0"/>
      <p:bldP spid="56" grpId="0"/>
      <p:bldP spid="47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/>
          <p:cNvSpPr/>
          <p:nvPr/>
        </p:nvSpPr>
        <p:spPr>
          <a:xfrm>
            <a:off x="1865847" y="180321"/>
            <a:ext cx="64730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Tänk dig att du kastar en sexsidig tärning 600 ggr. </a:t>
            </a:r>
          </a:p>
          <a:p>
            <a:r>
              <a:rPr lang="sv-SE" dirty="0"/>
              <a:t>Ungefär hur många gånger får du</a:t>
            </a:r>
          </a:p>
        </p:txBody>
      </p:sp>
      <p:sp>
        <p:nvSpPr>
          <p:cNvPr id="3" name="Rektangel 2"/>
          <p:cNvSpPr/>
          <p:nvPr/>
        </p:nvSpPr>
        <p:spPr>
          <a:xfrm>
            <a:off x="2534902" y="905188"/>
            <a:ext cx="992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a) En 5:a</a:t>
            </a:r>
          </a:p>
        </p:txBody>
      </p:sp>
      <p:sp>
        <p:nvSpPr>
          <p:cNvPr id="4" name="Rektangel 3"/>
          <p:cNvSpPr/>
          <p:nvPr/>
        </p:nvSpPr>
        <p:spPr>
          <a:xfrm>
            <a:off x="2787851" y="1377556"/>
            <a:ext cx="10631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(5:a)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5" name="Grupp 4"/>
          <p:cNvGrpSpPr/>
          <p:nvPr/>
        </p:nvGrpSpPr>
        <p:grpSpPr>
          <a:xfrm>
            <a:off x="3805233" y="1270032"/>
            <a:ext cx="343747" cy="607672"/>
            <a:chOff x="3882320" y="1910489"/>
            <a:chExt cx="343747" cy="607672"/>
          </a:xfrm>
        </p:grpSpPr>
        <p:sp>
          <p:nvSpPr>
            <p:cNvPr id="6" name="textruta 5"/>
            <p:cNvSpPr txBox="1"/>
            <p:nvPr/>
          </p:nvSpPr>
          <p:spPr>
            <a:xfrm>
              <a:off x="3920215" y="1910489"/>
              <a:ext cx="3058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1</a:t>
              </a:r>
            </a:p>
          </p:txBody>
        </p:sp>
        <p:sp>
          <p:nvSpPr>
            <p:cNvPr id="7" name="textruta 6"/>
            <p:cNvSpPr txBox="1"/>
            <p:nvPr/>
          </p:nvSpPr>
          <p:spPr>
            <a:xfrm>
              <a:off x="3882320" y="2148829"/>
              <a:ext cx="329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6</a:t>
              </a:r>
            </a:p>
          </p:txBody>
        </p:sp>
        <p:cxnSp>
          <p:nvCxnSpPr>
            <p:cNvPr id="8" name="Rak 7"/>
            <p:cNvCxnSpPr/>
            <p:nvPr/>
          </p:nvCxnSpPr>
          <p:spPr>
            <a:xfrm>
              <a:off x="3910286" y="2203366"/>
              <a:ext cx="30166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ktangel 8"/>
          <p:cNvSpPr/>
          <p:nvPr/>
        </p:nvSpPr>
        <p:spPr>
          <a:xfrm>
            <a:off x="2460861" y="1931378"/>
            <a:ext cx="219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Antal kast :  600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514051" y="2382014"/>
            <a:ext cx="136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Antal 5:or :</a:t>
            </a:r>
          </a:p>
        </p:txBody>
      </p:sp>
      <p:grpSp>
        <p:nvGrpSpPr>
          <p:cNvPr id="25" name="Grupp 24"/>
          <p:cNvGrpSpPr/>
          <p:nvPr/>
        </p:nvGrpSpPr>
        <p:grpSpPr>
          <a:xfrm>
            <a:off x="3805233" y="2287864"/>
            <a:ext cx="1201024" cy="609719"/>
            <a:chOff x="5199799" y="3226357"/>
            <a:chExt cx="1201024" cy="609719"/>
          </a:xfrm>
        </p:grpSpPr>
        <p:grpSp>
          <p:nvGrpSpPr>
            <p:cNvPr id="18" name="Grupp 17"/>
            <p:cNvGrpSpPr/>
            <p:nvPr/>
          </p:nvGrpSpPr>
          <p:grpSpPr>
            <a:xfrm>
              <a:off x="5199799" y="3226357"/>
              <a:ext cx="583078" cy="609719"/>
              <a:chOff x="3910286" y="1902383"/>
              <a:chExt cx="583078" cy="609719"/>
            </a:xfrm>
          </p:grpSpPr>
          <p:sp>
            <p:nvSpPr>
              <p:cNvPr id="19" name="textruta 18"/>
              <p:cNvSpPr txBox="1"/>
              <p:nvPr/>
            </p:nvSpPr>
            <p:spPr>
              <a:xfrm>
                <a:off x="3910286" y="1902383"/>
                <a:ext cx="5830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600</a:t>
                </a:r>
              </a:p>
            </p:txBody>
          </p:sp>
          <p:sp>
            <p:nvSpPr>
              <p:cNvPr id="20" name="textruta 19"/>
              <p:cNvSpPr txBox="1"/>
              <p:nvPr/>
            </p:nvSpPr>
            <p:spPr>
              <a:xfrm>
                <a:off x="4028101" y="2142770"/>
                <a:ext cx="329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6</a:t>
                </a:r>
              </a:p>
            </p:txBody>
          </p:sp>
          <p:cxnSp>
            <p:nvCxnSpPr>
              <p:cNvPr id="21" name="Rak 20"/>
              <p:cNvCxnSpPr/>
              <p:nvPr/>
            </p:nvCxnSpPr>
            <p:spPr>
              <a:xfrm>
                <a:off x="3910286" y="2203366"/>
                <a:ext cx="524726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textruta 22"/>
            <p:cNvSpPr txBox="1"/>
            <p:nvPr/>
          </p:nvSpPr>
          <p:spPr>
            <a:xfrm>
              <a:off x="5684475" y="3314198"/>
              <a:ext cx="7163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 err="1">
                  <a:latin typeface="Bradley Hand Bold"/>
                  <a:cs typeface="Bradley Hand Bold"/>
                </a:rPr>
                <a:t>st</a:t>
              </a:r>
              <a:r>
                <a:rPr lang="sv-SE" dirty="0">
                  <a:latin typeface="Bradley Hand Bold"/>
                  <a:cs typeface="Bradley Hand Bold"/>
                </a:rPr>
                <a:t> </a:t>
              </a:r>
              <a:r>
                <a:rPr lang="sv-SE" dirty="0"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  <p:sp>
        <p:nvSpPr>
          <p:cNvPr id="24" name="Rektangel 23"/>
          <p:cNvSpPr/>
          <p:nvPr/>
        </p:nvSpPr>
        <p:spPr>
          <a:xfrm>
            <a:off x="4770899" y="2375704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100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26" name="Rektangel 25"/>
          <p:cNvSpPr/>
          <p:nvPr/>
        </p:nvSpPr>
        <p:spPr>
          <a:xfrm>
            <a:off x="2514051" y="3407885"/>
            <a:ext cx="171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/>
              <a:t>b) 3 eller högre?</a:t>
            </a:r>
          </a:p>
        </p:txBody>
      </p:sp>
      <p:sp>
        <p:nvSpPr>
          <p:cNvPr id="27" name="Rektangel 26"/>
          <p:cNvSpPr/>
          <p:nvPr/>
        </p:nvSpPr>
        <p:spPr>
          <a:xfrm>
            <a:off x="2787851" y="3974728"/>
            <a:ext cx="19495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P (3 eller högre) </a:t>
            </a:r>
            <a:r>
              <a:rPr lang="sv-SE" dirty="0">
                <a:cs typeface="Bradley Hand Bold"/>
              </a:rPr>
              <a:t>=</a:t>
            </a:r>
            <a:endParaRPr lang="sv-SE" dirty="0">
              <a:latin typeface="Bradley Hand Bold"/>
              <a:cs typeface="Bradley Hand Bold"/>
            </a:endParaRPr>
          </a:p>
        </p:txBody>
      </p:sp>
      <p:grpSp>
        <p:nvGrpSpPr>
          <p:cNvPr id="28" name="Grupp 27"/>
          <p:cNvGrpSpPr/>
          <p:nvPr/>
        </p:nvGrpSpPr>
        <p:grpSpPr>
          <a:xfrm>
            <a:off x="4660685" y="3841516"/>
            <a:ext cx="336454" cy="608554"/>
            <a:chOff x="3875492" y="1877857"/>
            <a:chExt cx="336454" cy="608554"/>
          </a:xfrm>
        </p:grpSpPr>
        <p:sp>
          <p:nvSpPr>
            <p:cNvPr id="29" name="textruta 28"/>
            <p:cNvSpPr txBox="1"/>
            <p:nvPr/>
          </p:nvSpPr>
          <p:spPr>
            <a:xfrm>
              <a:off x="3875492" y="1877857"/>
              <a:ext cx="329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4</a:t>
              </a:r>
            </a:p>
          </p:txBody>
        </p:sp>
        <p:sp>
          <p:nvSpPr>
            <p:cNvPr id="30" name="textruta 29"/>
            <p:cNvSpPr txBox="1"/>
            <p:nvPr/>
          </p:nvSpPr>
          <p:spPr>
            <a:xfrm>
              <a:off x="3882320" y="2117079"/>
              <a:ext cx="3296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>
                  <a:latin typeface="Bradley Hand Bold"/>
                  <a:cs typeface="Bradley Hand Bold"/>
                </a:rPr>
                <a:t>6</a:t>
              </a:r>
            </a:p>
          </p:txBody>
        </p:sp>
        <p:cxnSp>
          <p:nvCxnSpPr>
            <p:cNvPr id="31" name="Rak 30"/>
            <p:cNvCxnSpPr>
              <a:cxnSpLocks/>
            </p:cNvCxnSpPr>
            <p:nvPr/>
          </p:nvCxnSpPr>
          <p:spPr>
            <a:xfrm>
              <a:off x="3932316" y="2182646"/>
              <a:ext cx="215977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ktangel 31"/>
          <p:cNvSpPr/>
          <p:nvPr/>
        </p:nvSpPr>
        <p:spPr>
          <a:xfrm>
            <a:off x="2573746" y="4639916"/>
            <a:ext cx="2242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Antal 3 eller högre :</a:t>
            </a:r>
          </a:p>
        </p:txBody>
      </p:sp>
      <p:grpSp>
        <p:nvGrpSpPr>
          <p:cNvPr id="33" name="Grupp 32"/>
          <p:cNvGrpSpPr/>
          <p:nvPr/>
        </p:nvGrpSpPr>
        <p:grpSpPr>
          <a:xfrm>
            <a:off x="4711606" y="4536986"/>
            <a:ext cx="1537720" cy="607327"/>
            <a:chOff x="3803385" y="3157509"/>
            <a:chExt cx="1537720" cy="607327"/>
          </a:xfrm>
        </p:grpSpPr>
        <p:grpSp>
          <p:nvGrpSpPr>
            <p:cNvPr id="34" name="Grupp 33"/>
            <p:cNvGrpSpPr/>
            <p:nvPr/>
          </p:nvGrpSpPr>
          <p:grpSpPr>
            <a:xfrm>
              <a:off x="4171999" y="3157509"/>
              <a:ext cx="583078" cy="607327"/>
              <a:chOff x="3626449" y="1868460"/>
              <a:chExt cx="583078" cy="607327"/>
            </a:xfrm>
          </p:grpSpPr>
          <p:sp>
            <p:nvSpPr>
              <p:cNvPr id="37" name="textruta 36"/>
              <p:cNvSpPr txBox="1"/>
              <p:nvPr/>
            </p:nvSpPr>
            <p:spPr>
              <a:xfrm>
                <a:off x="3626449" y="1868460"/>
                <a:ext cx="5830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s-IS" dirty="0">
                    <a:latin typeface="Bradley Hand Bold"/>
                    <a:cs typeface="Bradley Hand Bold"/>
                  </a:rPr>
                  <a:t>600</a:t>
                </a:r>
                <a:endParaRPr lang="sv-SE" dirty="0">
                  <a:latin typeface="Bradley Hand Bold"/>
                  <a:cs typeface="Bradley Hand Bold"/>
                </a:endParaRPr>
              </a:p>
            </p:txBody>
          </p:sp>
          <p:sp>
            <p:nvSpPr>
              <p:cNvPr id="38" name="textruta 37"/>
              <p:cNvSpPr txBox="1"/>
              <p:nvPr/>
            </p:nvSpPr>
            <p:spPr>
              <a:xfrm>
                <a:off x="3736437" y="2106455"/>
                <a:ext cx="329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latin typeface="Bradley Hand Bold"/>
                    <a:cs typeface="Bradley Hand Bold"/>
                  </a:rPr>
                  <a:t>6</a:t>
                </a:r>
              </a:p>
            </p:txBody>
          </p:sp>
          <p:cxnSp>
            <p:nvCxnSpPr>
              <p:cNvPr id="39" name="Rak 38"/>
              <p:cNvCxnSpPr/>
              <p:nvPr/>
            </p:nvCxnSpPr>
            <p:spPr>
              <a:xfrm>
                <a:off x="3662799" y="2159065"/>
                <a:ext cx="49302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Rektangel 34"/>
            <p:cNvSpPr/>
            <p:nvPr/>
          </p:nvSpPr>
          <p:spPr>
            <a:xfrm>
              <a:off x="3803385" y="3287294"/>
              <a:ext cx="4485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s-IS" dirty="0">
                  <a:latin typeface="Bradley Hand Bold"/>
                  <a:cs typeface="Bradley Hand Bold"/>
                </a:rPr>
                <a:t>4 ∙ </a:t>
              </a:r>
              <a:endParaRPr lang="sv-SE" dirty="0"/>
            </a:p>
          </p:txBody>
        </p:sp>
        <p:sp>
          <p:nvSpPr>
            <p:cNvPr id="36" name="textruta 35"/>
            <p:cNvSpPr txBox="1"/>
            <p:nvPr/>
          </p:nvSpPr>
          <p:spPr>
            <a:xfrm>
              <a:off x="4674113" y="3264167"/>
              <a:ext cx="6669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 err="1">
                  <a:latin typeface="Bradley Hand Bold"/>
                  <a:cs typeface="Bradley Hand Bold"/>
                </a:rPr>
                <a:t>st</a:t>
              </a:r>
              <a:r>
                <a:rPr lang="sv-SE" dirty="0">
                  <a:latin typeface="Bradley Hand Bold"/>
                  <a:cs typeface="Bradley Hand Bold"/>
                </a:rPr>
                <a:t> </a:t>
              </a:r>
              <a:r>
                <a:rPr lang="sv-SE" dirty="0">
                  <a:cs typeface="Bradley Hand Bold"/>
                </a:rPr>
                <a:t>=</a:t>
              </a:r>
              <a:endParaRPr lang="sv-SE" dirty="0">
                <a:latin typeface="Bradley Hand Bold"/>
                <a:cs typeface="Bradley Hand Bold"/>
              </a:endParaRPr>
            </a:p>
          </p:txBody>
        </p:sp>
      </p:grpSp>
      <p:sp>
        <p:nvSpPr>
          <p:cNvPr id="40" name="Rektangel 39"/>
          <p:cNvSpPr/>
          <p:nvPr/>
        </p:nvSpPr>
        <p:spPr>
          <a:xfrm>
            <a:off x="6031817" y="4640881"/>
            <a:ext cx="838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latin typeface="Bradley Hand Bold"/>
                <a:cs typeface="Bradley Hand Bold"/>
              </a:rPr>
              <a:t>400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endParaRPr lang="sv-SE" dirty="0">
              <a:latin typeface="Bradley Hand Bold"/>
              <a:cs typeface="Bradley Hand Bold"/>
            </a:endParaRPr>
          </a:p>
        </p:txBody>
      </p:sp>
      <p:sp>
        <p:nvSpPr>
          <p:cNvPr id="41" name="textruta 40"/>
          <p:cNvSpPr txBox="1"/>
          <p:nvPr/>
        </p:nvSpPr>
        <p:spPr>
          <a:xfrm>
            <a:off x="1209514" y="5664532"/>
            <a:ext cx="7515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u="sng" dirty="0">
                <a:latin typeface="Bradley Hand Bold"/>
                <a:cs typeface="Bradley Hand Bold"/>
              </a:rPr>
              <a:t>Svar</a:t>
            </a:r>
            <a:r>
              <a:rPr lang="sv-SE" dirty="0">
                <a:latin typeface="Bradley Hand Bold"/>
                <a:cs typeface="Bradley Hand Bold"/>
              </a:rPr>
              <a:t>:  Man bör få 100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r>
              <a:rPr lang="sv-SE" dirty="0">
                <a:latin typeface="Bradley Hand Bold"/>
                <a:cs typeface="Bradley Hand Bold"/>
              </a:rPr>
              <a:t> 5:or och 400 </a:t>
            </a:r>
            <a:r>
              <a:rPr lang="sv-SE" dirty="0" err="1">
                <a:latin typeface="Bradley Hand Bold"/>
                <a:cs typeface="Bradley Hand Bold"/>
              </a:rPr>
              <a:t>st</a:t>
            </a:r>
            <a:r>
              <a:rPr lang="sv-SE" dirty="0">
                <a:latin typeface="Bradley Hand Bold"/>
                <a:cs typeface="Bradley Hand Bold"/>
              </a:rPr>
              <a:t>  3:a eller högre vid 600 kast.</a:t>
            </a:r>
          </a:p>
        </p:txBody>
      </p:sp>
    </p:spTree>
    <p:extLst>
      <p:ext uri="{BB962C8B-B14F-4D97-AF65-F5344CB8AC3E}">
        <p14:creationId xmlns:p14="http://schemas.microsoft.com/office/powerpoint/2010/main" val="852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/>
      <p:bldP spid="10" grpId="0"/>
      <p:bldP spid="24" grpId="0"/>
      <p:bldP spid="26" grpId="0"/>
      <p:bldP spid="27" grpId="0"/>
      <p:bldP spid="32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9167</TotalTime>
  <Words>442</Words>
  <Application>Microsoft Macintosh PowerPoint</Application>
  <PresentationFormat>Bildspel på skärmen (4:3)</PresentationFormat>
  <Paragraphs>94</Paragraphs>
  <Slides>4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4</vt:i4>
      </vt:variant>
    </vt:vector>
  </HeadingPairs>
  <TitlesOfParts>
    <vt:vector size="8" baseType="lpstr">
      <vt:lpstr>Arial</vt:lpstr>
      <vt:lpstr>Bradley Hand Bold</vt:lpstr>
      <vt:lpstr>Calibri</vt:lpstr>
      <vt:lpstr>Office-tema</vt:lpstr>
      <vt:lpstr>PowerPoint-presentation</vt:lpstr>
      <vt:lpstr>PowerPoint-presentation</vt:lpstr>
      <vt:lpstr>PowerPoint-presentation</vt:lpstr>
      <vt:lpstr>PowerPoint-presentation</vt:lpstr>
    </vt:vector>
  </TitlesOfParts>
  <Company>Kristina Johnson Förvaltning 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Gemensamma Uppgifter (GU)</dc:title>
  <dc:creator>Kristina Johnson</dc:creator>
  <cp:lastModifiedBy>Kristina Johnson</cp:lastModifiedBy>
  <cp:revision>42</cp:revision>
  <dcterms:created xsi:type="dcterms:W3CDTF">2017-04-14T14:36:05Z</dcterms:created>
  <dcterms:modified xsi:type="dcterms:W3CDTF">2020-04-19T15:43:09Z</dcterms:modified>
</cp:coreProperties>
</file>